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C12F3B-F2FE-4E4F-94C3-5838F1FA6A8F}" type="doc">
      <dgm:prSet loTypeId="urn:microsoft.com/office/officeart/2005/8/layout/ven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E1E77E-BB4E-614D-BA4E-B916D00C4E5E}">
      <dgm:prSet phldrT="[Text]" phldr="1"/>
      <dgm:spPr/>
      <dgm:t>
        <a:bodyPr/>
        <a:lstStyle/>
        <a:p>
          <a:endParaRPr lang="en-US" dirty="0"/>
        </a:p>
      </dgm:t>
    </dgm:pt>
    <dgm:pt modelId="{BD9D4627-4CD9-A941-8A20-97D38F04937E}" type="parTrans" cxnId="{60EF69C4-04FD-124A-BACC-4160FAFEFD55}">
      <dgm:prSet/>
      <dgm:spPr/>
      <dgm:t>
        <a:bodyPr/>
        <a:lstStyle/>
        <a:p>
          <a:endParaRPr lang="en-US"/>
        </a:p>
      </dgm:t>
    </dgm:pt>
    <dgm:pt modelId="{2F9CDACC-6400-5144-8012-B19D7F2C74B6}" type="sibTrans" cxnId="{60EF69C4-04FD-124A-BACC-4160FAFEFD55}">
      <dgm:prSet/>
      <dgm:spPr/>
      <dgm:t>
        <a:bodyPr/>
        <a:lstStyle/>
        <a:p>
          <a:endParaRPr lang="en-US"/>
        </a:p>
      </dgm:t>
    </dgm:pt>
    <dgm:pt modelId="{6A4C5D52-9143-6241-9C45-E51B8DD6BE94}">
      <dgm:prSet phldrT="[Text]" phldr="1"/>
      <dgm:spPr/>
      <dgm:t>
        <a:bodyPr/>
        <a:lstStyle/>
        <a:p>
          <a:endParaRPr lang="en-US"/>
        </a:p>
      </dgm:t>
    </dgm:pt>
    <dgm:pt modelId="{80FD610D-D91E-C843-88A1-338DD10777DB}" type="parTrans" cxnId="{A4845B6B-635B-0E44-A47E-28260E0ADBD7}">
      <dgm:prSet/>
      <dgm:spPr/>
      <dgm:t>
        <a:bodyPr/>
        <a:lstStyle/>
        <a:p>
          <a:endParaRPr lang="en-US"/>
        </a:p>
      </dgm:t>
    </dgm:pt>
    <dgm:pt modelId="{BE52B16D-7FC1-CD48-8377-9FEB34444B9F}" type="sibTrans" cxnId="{A4845B6B-635B-0E44-A47E-28260E0ADBD7}">
      <dgm:prSet/>
      <dgm:spPr/>
      <dgm:t>
        <a:bodyPr/>
        <a:lstStyle/>
        <a:p>
          <a:endParaRPr lang="en-US"/>
        </a:p>
      </dgm:t>
    </dgm:pt>
    <dgm:pt modelId="{73856380-52B2-6D45-BFE7-DABB84F8B3EB}">
      <dgm:prSet phldrT="[Text]" phldr="1"/>
      <dgm:spPr/>
      <dgm:t>
        <a:bodyPr/>
        <a:lstStyle/>
        <a:p>
          <a:endParaRPr lang="en-US"/>
        </a:p>
      </dgm:t>
    </dgm:pt>
    <dgm:pt modelId="{85D3936F-30C6-3A41-9724-46B0DDB52386}" type="parTrans" cxnId="{68986638-2BD5-D841-B90E-CEC03185CB76}">
      <dgm:prSet/>
      <dgm:spPr/>
      <dgm:t>
        <a:bodyPr/>
        <a:lstStyle/>
        <a:p>
          <a:endParaRPr lang="en-US"/>
        </a:p>
      </dgm:t>
    </dgm:pt>
    <dgm:pt modelId="{C3552241-D8FB-894D-9AA1-3E2BA191C9FA}" type="sibTrans" cxnId="{68986638-2BD5-D841-B90E-CEC03185CB76}">
      <dgm:prSet/>
      <dgm:spPr/>
      <dgm:t>
        <a:bodyPr/>
        <a:lstStyle/>
        <a:p>
          <a:endParaRPr lang="en-US"/>
        </a:p>
      </dgm:t>
    </dgm:pt>
    <dgm:pt modelId="{53D4A008-E6CC-C34D-BF74-F6239A231756}">
      <dgm:prSet phldrT="[Text]" phldr="1"/>
      <dgm:spPr/>
      <dgm:t>
        <a:bodyPr/>
        <a:lstStyle/>
        <a:p>
          <a:endParaRPr lang="en-US"/>
        </a:p>
      </dgm:t>
    </dgm:pt>
    <dgm:pt modelId="{43D32C13-5ED6-7144-AEB0-AE673A15ADAF}" type="parTrans" cxnId="{EC03B166-3FAC-3344-9F4D-91F2AE57C1FE}">
      <dgm:prSet/>
      <dgm:spPr/>
      <dgm:t>
        <a:bodyPr/>
        <a:lstStyle/>
        <a:p>
          <a:endParaRPr lang="en-US"/>
        </a:p>
      </dgm:t>
    </dgm:pt>
    <dgm:pt modelId="{1ABDD552-6A5C-3A48-AE8C-163BE529205A}" type="sibTrans" cxnId="{EC03B166-3FAC-3344-9F4D-91F2AE57C1FE}">
      <dgm:prSet/>
      <dgm:spPr/>
      <dgm:t>
        <a:bodyPr/>
        <a:lstStyle/>
        <a:p>
          <a:endParaRPr lang="en-US"/>
        </a:p>
      </dgm:t>
    </dgm:pt>
    <dgm:pt modelId="{373E9275-C8D6-DE48-9796-E92B79E2857A}" type="pres">
      <dgm:prSet presAssocID="{D0C12F3B-F2FE-4E4F-94C3-5838F1FA6A8F}" presName="Name0" presStyleCnt="0">
        <dgm:presLayoutVars>
          <dgm:chMax val="7"/>
          <dgm:resizeHandles val="exact"/>
        </dgm:presLayoutVars>
      </dgm:prSet>
      <dgm:spPr/>
    </dgm:pt>
    <dgm:pt modelId="{ED79EA68-770F-C34D-A093-3223689BCF31}" type="pres">
      <dgm:prSet presAssocID="{D0C12F3B-F2FE-4E4F-94C3-5838F1FA6A8F}" presName="comp1" presStyleCnt="0"/>
      <dgm:spPr/>
    </dgm:pt>
    <dgm:pt modelId="{333E4889-4EDB-2D47-92BA-9F00FC1887DF}" type="pres">
      <dgm:prSet presAssocID="{D0C12F3B-F2FE-4E4F-94C3-5838F1FA6A8F}" presName="circle1" presStyleLbl="node1" presStyleIdx="0" presStyleCnt="4"/>
      <dgm:spPr/>
    </dgm:pt>
    <dgm:pt modelId="{A2253800-5D2C-A445-AF0D-8841E89D14F9}" type="pres">
      <dgm:prSet presAssocID="{D0C12F3B-F2FE-4E4F-94C3-5838F1FA6A8F}" presName="c1text" presStyleLbl="node1" presStyleIdx="0" presStyleCnt="4">
        <dgm:presLayoutVars>
          <dgm:bulletEnabled val="1"/>
        </dgm:presLayoutVars>
      </dgm:prSet>
      <dgm:spPr/>
    </dgm:pt>
    <dgm:pt modelId="{2DDB94D5-3A35-3142-9F59-3EB763D8C3A7}" type="pres">
      <dgm:prSet presAssocID="{D0C12F3B-F2FE-4E4F-94C3-5838F1FA6A8F}" presName="comp2" presStyleCnt="0"/>
      <dgm:spPr/>
    </dgm:pt>
    <dgm:pt modelId="{8E21BB2C-D582-7F49-8B39-E6BC89F6B3D1}" type="pres">
      <dgm:prSet presAssocID="{D0C12F3B-F2FE-4E4F-94C3-5838F1FA6A8F}" presName="circle2" presStyleLbl="node1" presStyleIdx="1" presStyleCnt="4"/>
      <dgm:spPr/>
    </dgm:pt>
    <dgm:pt modelId="{F5BBF233-170E-D747-B2E3-A7D773D5F827}" type="pres">
      <dgm:prSet presAssocID="{D0C12F3B-F2FE-4E4F-94C3-5838F1FA6A8F}" presName="c2text" presStyleLbl="node1" presStyleIdx="1" presStyleCnt="4">
        <dgm:presLayoutVars>
          <dgm:bulletEnabled val="1"/>
        </dgm:presLayoutVars>
      </dgm:prSet>
      <dgm:spPr/>
    </dgm:pt>
    <dgm:pt modelId="{0B11C38A-8530-4F4F-BD01-CD55AE93FCAC}" type="pres">
      <dgm:prSet presAssocID="{D0C12F3B-F2FE-4E4F-94C3-5838F1FA6A8F}" presName="comp3" presStyleCnt="0"/>
      <dgm:spPr/>
    </dgm:pt>
    <dgm:pt modelId="{210515DE-6453-AC4E-81DA-AD0BB593E458}" type="pres">
      <dgm:prSet presAssocID="{D0C12F3B-F2FE-4E4F-94C3-5838F1FA6A8F}" presName="circle3" presStyleLbl="node1" presStyleIdx="2" presStyleCnt="4" custFlipVert="1" custFlipHor="1" custScaleX="2000000" custScaleY="86868" custLinFactX="600000" custLinFactNeighborX="665619" custLinFactNeighborY="-29730"/>
      <dgm:spPr/>
    </dgm:pt>
    <dgm:pt modelId="{FE14588D-5D9E-E042-B699-BE7F107CF576}" type="pres">
      <dgm:prSet presAssocID="{D0C12F3B-F2FE-4E4F-94C3-5838F1FA6A8F}" presName="c3text" presStyleLbl="node1" presStyleIdx="2" presStyleCnt="4">
        <dgm:presLayoutVars>
          <dgm:bulletEnabled val="1"/>
        </dgm:presLayoutVars>
      </dgm:prSet>
      <dgm:spPr/>
    </dgm:pt>
    <dgm:pt modelId="{7DBA196A-194E-E144-AB08-89D504A5177E}" type="pres">
      <dgm:prSet presAssocID="{D0C12F3B-F2FE-4E4F-94C3-5838F1FA6A8F}" presName="comp4" presStyleCnt="0"/>
      <dgm:spPr/>
    </dgm:pt>
    <dgm:pt modelId="{21B296FC-E823-3B4D-9ED9-0214A1000CE4}" type="pres">
      <dgm:prSet presAssocID="{D0C12F3B-F2FE-4E4F-94C3-5838F1FA6A8F}" presName="circle4" presStyleLbl="node1" presStyleIdx="3" presStyleCnt="4"/>
      <dgm:spPr/>
    </dgm:pt>
    <dgm:pt modelId="{74452163-2EDA-754F-AA99-D755F03C7B0A}" type="pres">
      <dgm:prSet presAssocID="{D0C12F3B-F2FE-4E4F-94C3-5838F1FA6A8F}" presName="c4text" presStyleLbl="node1" presStyleIdx="3" presStyleCnt="4">
        <dgm:presLayoutVars>
          <dgm:bulletEnabled val="1"/>
        </dgm:presLayoutVars>
      </dgm:prSet>
      <dgm:spPr/>
    </dgm:pt>
  </dgm:ptLst>
  <dgm:cxnLst>
    <dgm:cxn modelId="{68986638-2BD5-D841-B90E-CEC03185CB76}" srcId="{D0C12F3B-F2FE-4E4F-94C3-5838F1FA6A8F}" destId="{73856380-52B2-6D45-BFE7-DABB84F8B3EB}" srcOrd="2" destOrd="0" parTransId="{85D3936F-30C6-3A41-9724-46B0DDB52386}" sibTransId="{C3552241-D8FB-894D-9AA1-3E2BA191C9FA}"/>
    <dgm:cxn modelId="{91873C46-78E3-C94F-B485-C96458F84991}" type="presOf" srcId="{90E1E77E-BB4E-614D-BA4E-B916D00C4E5E}" destId="{333E4889-4EDB-2D47-92BA-9F00FC1887DF}" srcOrd="0" destOrd="0" presId="urn:microsoft.com/office/officeart/2005/8/layout/venn2"/>
    <dgm:cxn modelId="{703B8C5D-1F4E-B84C-B3BE-308A275C3A9D}" type="presOf" srcId="{D0C12F3B-F2FE-4E4F-94C3-5838F1FA6A8F}" destId="{373E9275-C8D6-DE48-9796-E92B79E2857A}" srcOrd="0" destOrd="0" presId="urn:microsoft.com/office/officeart/2005/8/layout/venn2"/>
    <dgm:cxn modelId="{F7F6775E-7AAC-8745-A324-58755403D064}" type="presOf" srcId="{53D4A008-E6CC-C34D-BF74-F6239A231756}" destId="{21B296FC-E823-3B4D-9ED9-0214A1000CE4}" srcOrd="0" destOrd="0" presId="urn:microsoft.com/office/officeart/2005/8/layout/venn2"/>
    <dgm:cxn modelId="{F8ACF162-D507-6448-BB56-AB49E66EFAA7}" type="presOf" srcId="{73856380-52B2-6D45-BFE7-DABB84F8B3EB}" destId="{FE14588D-5D9E-E042-B699-BE7F107CF576}" srcOrd="1" destOrd="0" presId="urn:microsoft.com/office/officeart/2005/8/layout/venn2"/>
    <dgm:cxn modelId="{EC03B166-3FAC-3344-9F4D-91F2AE57C1FE}" srcId="{D0C12F3B-F2FE-4E4F-94C3-5838F1FA6A8F}" destId="{53D4A008-E6CC-C34D-BF74-F6239A231756}" srcOrd="3" destOrd="0" parTransId="{43D32C13-5ED6-7144-AEB0-AE673A15ADAF}" sibTransId="{1ABDD552-6A5C-3A48-AE8C-163BE529205A}"/>
    <dgm:cxn modelId="{D2D5D766-83A7-F645-9EB4-D3E03416BBEE}" type="presOf" srcId="{6A4C5D52-9143-6241-9C45-E51B8DD6BE94}" destId="{F5BBF233-170E-D747-B2E3-A7D773D5F827}" srcOrd="1" destOrd="0" presId="urn:microsoft.com/office/officeart/2005/8/layout/venn2"/>
    <dgm:cxn modelId="{A4845B6B-635B-0E44-A47E-28260E0ADBD7}" srcId="{D0C12F3B-F2FE-4E4F-94C3-5838F1FA6A8F}" destId="{6A4C5D52-9143-6241-9C45-E51B8DD6BE94}" srcOrd="1" destOrd="0" parTransId="{80FD610D-D91E-C843-88A1-338DD10777DB}" sibTransId="{BE52B16D-7FC1-CD48-8377-9FEB34444B9F}"/>
    <dgm:cxn modelId="{3F28678A-1294-804C-9740-2AC31D8F1EC4}" type="presOf" srcId="{6A4C5D52-9143-6241-9C45-E51B8DD6BE94}" destId="{8E21BB2C-D582-7F49-8B39-E6BC89F6B3D1}" srcOrd="0" destOrd="0" presId="urn:microsoft.com/office/officeart/2005/8/layout/venn2"/>
    <dgm:cxn modelId="{901287B2-24D2-0043-ABDA-57C2395331F7}" type="presOf" srcId="{73856380-52B2-6D45-BFE7-DABB84F8B3EB}" destId="{210515DE-6453-AC4E-81DA-AD0BB593E458}" srcOrd="0" destOrd="0" presId="urn:microsoft.com/office/officeart/2005/8/layout/venn2"/>
    <dgm:cxn modelId="{7973E0BC-6F5E-AC4A-8B6D-A4BBAD6FC819}" type="presOf" srcId="{90E1E77E-BB4E-614D-BA4E-B916D00C4E5E}" destId="{A2253800-5D2C-A445-AF0D-8841E89D14F9}" srcOrd="1" destOrd="0" presId="urn:microsoft.com/office/officeart/2005/8/layout/venn2"/>
    <dgm:cxn modelId="{60EF69C4-04FD-124A-BACC-4160FAFEFD55}" srcId="{D0C12F3B-F2FE-4E4F-94C3-5838F1FA6A8F}" destId="{90E1E77E-BB4E-614D-BA4E-B916D00C4E5E}" srcOrd="0" destOrd="0" parTransId="{BD9D4627-4CD9-A941-8A20-97D38F04937E}" sibTransId="{2F9CDACC-6400-5144-8012-B19D7F2C74B6}"/>
    <dgm:cxn modelId="{C36C85E3-96EB-EC42-8A19-DBFDC3804A11}" type="presOf" srcId="{53D4A008-E6CC-C34D-BF74-F6239A231756}" destId="{74452163-2EDA-754F-AA99-D755F03C7B0A}" srcOrd="1" destOrd="0" presId="urn:microsoft.com/office/officeart/2005/8/layout/venn2"/>
    <dgm:cxn modelId="{67E4C2CD-D25B-F04B-8D32-AA82FFE41222}" type="presParOf" srcId="{373E9275-C8D6-DE48-9796-E92B79E2857A}" destId="{ED79EA68-770F-C34D-A093-3223689BCF31}" srcOrd="0" destOrd="0" presId="urn:microsoft.com/office/officeart/2005/8/layout/venn2"/>
    <dgm:cxn modelId="{E531DF7E-A3FE-D341-9E1E-7167DEF706AB}" type="presParOf" srcId="{ED79EA68-770F-C34D-A093-3223689BCF31}" destId="{333E4889-4EDB-2D47-92BA-9F00FC1887DF}" srcOrd="0" destOrd="0" presId="urn:microsoft.com/office/officeart/2005/8/layout/venn2"/>
    <dgm:cxn modelId="{C72AA848-A25A-B046-9A9D-C45792FF4E43}" type="presParOf" srcId="{ED79EA68-770F-C34D-A093-3223689BCF31}" destId="{A2253800-5D2C-A445-AF0D-8841E89D14F9}" srcOrd="1" destOrd="0" presId="urn:microsoft.com/office/officeart/2005/8/layout/venn2"/>
    <dgm:cxn modelId="{681A05D9-3290-C446-B37C-735ECC626552}" type="presParOf" srcId="{373E9275-C8D6-DE48-9796-E92B79E2857A}" destId="{2DDB94D5-3A35-3142-9F59-3EB763D8C3A7}" srcOrd="1" destOrd="0" presId="urn:microsoft.com/office/officeart/2005/8/layout/venn2"/>
    <dgm:cxn modelId="{48646C68-359F-6549-A56C-28F7F7850402}" type="presParOf" srcId="{2DDB94D5-3A35-3142-9F59-3EB763D8C3A7}" destId="{8E21BB2C-D582-7F49-8B39-E6BC89F6B3D1}" srcOrd="0" destOrd="0" presId="urn:microsoft.com/office/officeart/2005/8/layout/venn2"/>
    <dgm:cxn modelId="{3F574DFD-3971-4E44-A0B8-9ED3FB7A3B29}" type="presParOf" srcId="{2DDB94D5-3A35-3142-9F59-3EB763D8C3A7}" destId="{F5BBF233-170E-D747-B2E3-A7D773D5F827}" srcOrd="1" destOrd="0" presId="urn:microsoft.com/office/officeart/2005/8/layout/venn2"/>
    <dgm:cxn modelId="{E1897CCD-3B43-D241-9CED-FC998855D7FD}" type="presParOf" srcId="{373E9275-C8D6-DE48-9796-E92B79E2857A}" destId="{0B11C38A-8530-4F4F-BD01-CD55AE93FCAC}" srcOrd="2" destOrd="0" presId="urn:microsoft.com/office/officeart/2005/8/layout/venn2"/>
    <dgm:cxn modelId="{A481A6E6-7DA0-5548-9FFA-E7F9A0692655}" type="presParOf" srcId="{0B11C38A-8530-4F4F-BD01-CD55AE93FCAC}" destId="{210515DE-6453-AC4E-81DA-AD0BB593E458}" srcOrd="0" destOrd="0" presId="urn:microsoft.com/office/officeart/2005/8/layout/venn2"/>
    <dgm:cxn modelId="{1CF13020-583B-A848-9997-0BA58D3EE072}" type="presParOf" srcId="{0B11C38A-8530-4F4F-BD01-CD55AE93FCAC}" destId="{FE14588D-5D9E-E042-B699-BE7F107CF576}" srcOrd="1" destOrd="0" presId="urn:microsoft.com/office/officeart/2005/8/layout/venn2"/>
    <dgm:cxn modelId="{647FA09B-1A9D-6248-9ECC-A69B1FA901FD}" type="presParOf" srcId="{373E9275-C8D6-DE48-9796-E92B79E2857A}" destId="{7DBA196A-194E-E144-AB08-89D504A5177E}" srcOrd="3" destOrd="0" presId="urn:microsoft.com/office/officeart/2005/8/layout/venn2"/>
    <dgm:cxn modelId="{ED699DF1-4AC3-B843-8A9F-E16875C5D7D8}" type="presParOf" srcId="{7DBA196A-194E-E144-AB08-89D504A5177E}" destId="{21B296FC-E823-3B4D-9ED9-0214A1000CE4}" srcOrd="0" destOrd="0" presId="urn:microsoft.com/office/officeart/2005/8/layout/venn2"/>
    <dgm:cxn modelId="{C20595DA-F522-954E-922D-F1774B734A25}" type="presParOf" srcId="{7DBA196A-194E-E144-AB08-89D504A5177E}" destId="{74452163-2EDA-754F-AA99-D755F03C7B0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FA2C9B-9422-6A4F-9D31-94787D9AFEB9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3F3300-D7C9-C34D-8D1D-2EC911787FC3}">
      <dgm:prSet phldrT="[Text]"/>
      <dgm:spPr/>
      <dgm:t>
        <a:bodyPr/>
        <a:lstStyle/>
        <a:p>
          <a:r>
            <a:rPr lang="en-US" dirty="0"/>
            <a:t>Strengths</a:t>
          </a:r>
        </a:p>
        <a:p>
          <a:r>
            <a:rPr lang="en-US" dirty="0"/>
            <a:t>Emergency rooms</a:t>
          </a:r>
        </a:p>
        <a:p>
          <a:r>
            <a:rPr lang="en-US" dirty="0"/>
            <a:t>Public Resource Building is on this block</a:t>
          </a:r>
        </a:p>
        <a:p>
          <a:endParaRPr lang="en-US" dirty="0"/>
        </a:p>
      </dgm:t>
    </dgm:pt>
    <dgm:pt modelId="{A7360D44-AD4B-DE45-B20A-20E991A0D7CD}" type="parTrans" cxnId="{3F47C5D3-A9E4-1C44-AB9E-F51A197E4E31}">
      <dgm:prSet/>
      <dgm:spPr/>
      <dgm:t>
        <a:bodyPr/>
        <a:lstStyle/>
        <a:p>
          <a:endParaRPr lang="en-US"/>
        </a:p>
      </dgm:t>
    </dgm:pt>
    <dgm:pt modelId="{F3B9EE45-4963-0D46-B06D-2AEF1247AD28}" type="sibTrans" cxnId="{3F47C5D3-A9E4-1C44-AB9E-F51A197E4E31}">
      <dgm:prSet/>
      <dgm:spPr/>
      <dgm:t>
        <a:bodyPr/>
        <a:lstStyle/>
        <a:p>
          <a:endParaRPr lang="en-US"/>
        </a:p>
      </dgm:t>
    </dgm:pt>
    <dgm:pt modelId="{9BBD98E5-CD26-8046-BC1C-5B654C96806B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Weaknesses</a:t>
          </a:r>
        </a:p>
        <a:p>
          <a:r>
            <a:rPr lang="en-US" dirty="0"/>
            <a:t>Closed warehouse took away entry level jobs</a:t>
          </a:r>
        </a:p>
        <a:p>
          <a:r>
            <a:rPr lang="en-US" dirty="0"/>
            <a:t>Reduced river industry took away jobs</a:t>
          </a:r>
        </a:p>
        <a:p>
          <a:r>
            <a:rPr lang="en-US" dirty="0"/>
            <a:t>Reduced railway industry took away jobs</a:t>
          </a:r>
        </a:p>
        <a:p>
          <a:r>
            <a:rPr lang="en-US" dirty="0"/>
            <a:t>No walkable grocery store</a:t>
          </a:r>
        </a:p>
        <a:p>
          <a:endParaRPr lang="en-US" dirty="0"/>
        </a:p>
      </dgm:t>
    </dgm:pt>
    <dgm:pt modelId="{746A68A2-E729-2D46-8B43-928C8F11110B}" type="parTrans" cxnId="{A51F212E-A836-304E-8AD4-02F5879465E4}">
      <dgm:prSet/>
      <dgm:spPr/>
      <dgm:t>
        <a:bodyPr/>
        <a:lstStyle/>
        <a:p>
          <a:endParaRPr lang="en-US"/>
        </a:p>
      </dgm:t>
    </dgm:pt>
    <dgm:pt modelId="{B674E664-6B80-2542-A2F8-3702BA3C7CB1}" type="sibTrans" cxnId="{A51F212E-A836-304E-8AD4-02F5879465E4}">
      <dgm:prSet/>
      <dgm:spPr/>
      <dgm:t>
        <a:bodyPr/>
        <a:lstStyle/>
        <a:p>
          <a:endParaRPr lang="en-US"/>
        </a:p>
      </dgm:t>
    </dgm:pt>
    <dgm:pt modelId="{110E8D74-6CBF-DF46-9483-A03CE2C72424}">
      <dgm:prSet phldrT="[Text]"/>
      <dgm:spPr/>
      <dgm:t>
        <a:bodyPr/>
        <a:lstStyle/>
        <a:p>
          <a:r>
            <a:rPr lang="en-US" dirty="0"/>
            <a:t>There is a plan to reduce violence in the city</a:t>
          </a:r>
        </a:p>
      </dgm:t>
    </dgm:pt>
    <dgm:pt modelId="{CE28ADE8-8C3B-5748-A0FB-4B72D14A89BA}" type="parTrans" cxnId="{2200E2EB-108C-0C44-97F2-313FC53160B3}">
      <dgm:prSet/>
      <dgm:spPr/>
      <dgm:t>
        <a:bodyPr/>
        <a:lstStyle/>
        <a:p>
          <a:endParaRPr lang="en-US"/>
        </a:p>
      </dgm:t>
    </dgm:pt>
    <dgm:pt modelId="{E967B19C-AE4A-1E48-9DBC-80D93873436E}" type="sibTrans" cxnId="{2200E2EB-108C-0C44-97F2-313FC53160B3}">
      <dgm:prSet/>
      <dgm:spPr/>
      <dgm:t>
        <a:bodyPr/>
        <a:lstStyle/>
        <a:p>
          <a:endParaRPr lang="en-US"/>
        </a:p>
      </dgm:t>
    </dgm:pt>
    <dgm:pt modelId="{206A37F3-E16C-1240-8378-9B1E05C3AF6F}">
      <dgm:prSet phldrT="[Text]"/>
      <dgm:spPr/>
      <dgm:t>
        <a:bodyPr/>
        <a:lstStyle/>
        <a:p>
          <a:r>
            <a:rPr lang="en-US" dirty="0"/>
            <a:t>Ky has a Governor who is involved with the people</a:t>
          </a:r>
        </a:p>
      </dgm:t>
    </dgm:pt>
    <dgm:pt modelId="{DE4C7FB1-8904-0E46-9598-AFEA09315583}" type="parTrans" cxnId="{A29B0D95-737C-CE4B-8621-A873F34B8E1B}">
      <dgm:prSet/>
      <dgm:spPr/>
      <dgm:t>
        <a:bodyPr/>
        <a:lstStyle/>
        <a:p>
          <a:endParaRPr lang="en-US"/>
        </a:p>
      </dgm:t>
    </dgm:pt>
    <dgm:pt modelId="{D8FE66AF-FA89-3F49-9A04-332BF126719E}" type="sibTrans" cxnId="{A29B0D95-737C-CE4B-8621-A873F34B8E1B}">
      <dgm:prSet/>
      <dgm:spPr/>
      <dgm:t>
        <a:bodyPr/>
        <a:lstStyle/>
        <a:p>
          <a:endParaRPr lang="en-US"/>
        </a:p>
      </dgm:t>
    </dgm:pt>
    <dgm:pt modelId="{CD9E537C-8F09-EA43-B66D-1A754B19C5F7}">
      <dgm:prSet phldrT="[Text]"/>
      <dgm:spPr/>
      <dgm:t>
        <a:bodyPr/>
        <a:lstStyle/>
        <a:p>
          <a:r>
            <a:rPr lang="en-US" dirty="0"/>
            <a:t>Hope going forward</a:t>
          </a:r>
        </a:p>
        <a:p>
          <a:r>
            <a:rPr lang="en-US" dirty="0"/>
            <a:t>Town Planners are revamping downtown buildings into residential</a:t>
          </a:r>
        </a:p>
      </dgm:t>
    </dgm:pt>
    <dgm:pt modelId="{4F65B627-50B1-A04E-9F84-EDD61BF826F7}" type="parTrans" cxnId="{48D684A0-2943-9A48-9AAF-CB73DE3F4354}">
      <dgm:prSet/>
      <dgm:spPr/>
      <dgm:t>
        <a:bodyPr/>
        <a:lstStyle/>
        <a:p>
          <a:endParaRPr lang="en-US"/>
        </a:p>
      </dgm:t>
    </dgm:pt>
    <dgm:pt modelId="{93946E76-EBF2-BD4A-9E51-AF5BCE7704A0}" type="sibTrans" cxnId="{48D684A0-2943-9A48-9AAF-CB73DE3F4354}">
      <dgm:prSet/>
      <dgm:spPr/>
      <dgm:t>
        <a:bodyPr/>
        <a:lstStyle/>
        <a:p>
          <a:endParaRPr lang="en-US"/>
        </a:p>
      </dgm:t>
    </dgm:pt>
    <dgm:pt modelId="{6111ECFB-BD87-F543-A813-AC20E012799B}">
      <dgm:prSet phldrT="[Text]"/>
      <dgm:spPr/>
      <dgm:t>
        <a:bodyPr/>
        <a:lstStyle/>
        <a:p>
          <a:r>
            <a:rPr lang="en-US" dirty="0"/>
            <a:t>Detrimental to the city is inclement weather. The Ohio River can come over its banks and flood parts of downtown</a:t>
          </a:r>
        </a:p>
      </dgm:t>
    </dgm:pt>
    <dgm:pt modelId="{F1F08301-B08E-E049-B0B3-3421CED7EB84}" type="parTrans" cxnId="{264271A9-1E52-3749-8832-EE5180BF3C2C}">
      <dgm:prSet/>
      <dgm:spPr/>
      <dgm:t>
        <a:bodyPr/>
        <a:lstStyle/>
        <a:p>
          <a:endParaRPr lang="en-US"/>
        </a:p>
      </dgm:t>
    </dgm:pt>
    <dgm:pt modelId="{7B8B73D5-0C6A-BB49-B845-8C3CD5BB2CFD}" type="sibTrans" cxnId="{264271A9-1E52-3749-8832-EE5180BF3C2C}">
      <dgm:prSet/>
      <dgm:spPr/>
      <dgm:t>
        <a:bodyPr/>
        <a:lstStyle/>
        <a:p>
          <a:endParaRPr lang="en-US"/>
        </a:p>
      </dgm:t>
    </dgm:pt>
    <dgm:pt modelId="{9E03FE0B-790F-5C40-A427-6C01687E593C}" type="pres">
      <dgm:prSet presAssocID="{66FA2C9B-9422-6A4F-9D31-94787D9AFEB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1F8296-6F5F-9847-AE3F-536063CC3508}" type="pres">
      <dgm:prSet presAssocID="{933F3300-D7C9-C34D-8D1D-2EC911787FC3}" presName="vertOne" presStyleCnt="0"/>
      <dgm:spPr/>
    </dgm:pt>
    <dgm:pt modelId="{CA44FCA3-C834-C241-A272-799A1B5BF2E4}" type="pres">
      <dgm:prSet presAssocID="{933F3300-D7C9-C34D-8D1D-2EC911787FC3}" presName="txOne" presStyleLbl="node0" presStyleIdx="0" presStyleCnt="1">
        <dgm:presLayoutVars>
          <dgm:chPref val="3"/>
        </dgm:presLayoutVars>
      </dgm:prSet>
      <dgm:spPr/>
    </dgm:pt>
    <dgm:pt modelId="{C351B882-C696-F648-8283-1A3091C3042D}" type="pres">
      <dgm:prSet presAssocID="{933F3300-D7C9-C34D-8D1D-2EC911787FC3}" presName="parTransOne" presStyleCnt="0"/>
      <dgm:spPr/>
    </dgm:pt>
    <dgm:pt modelId="{0E5A0B91-7E89-774C-888F-4D2B4FDEB1E5}" type="pres">
      <dgm:prSet presAssocID="{933F3300-D7C9-C34D-8D1D-2EC911787FC3}" presName="horzOne" presStyleCnt="0"/>
      <dgm:spPr/>
    </dgm:pt>
    <dgm:pt modelId="{3C54BA1A-3D29-5543-B2B8-A7EB66F0B628}" type="pres">
      <dgm:prSet presAssocID="{9BBD98E5-CD26-8046-BC1C-5B654C96806B}" presName="vertTwo" presStyleCnt="0"/>
      <dgm:spPr/>
    </dgm:pt>
    <dgm:pt modelId="{08449630-97D9-5D4F-A27C-FAC87CDCE777}" type="pres">
      <dgm:prSet presAssocID="{9BBD98E5-CD26-8046-BC1C-5B654C96806B}" presName="txTwo" presStyleLbl="node2" presStyleIdx="0" presStyleCnt="2">
        <dgm:presLayoutVars>
          <dgm:chPref val="3"/>
        </dgm:presLayoutVars>
      </dgm:prSet>
      <dgm:spPr/>
    </dgm:pt>
    <dgm:pt modelId="{F821274E-554A-CA46-9F58-F1FC705F05AD}" type="pres">
      <dgm:prSet presAssocID="{9BBD98E5-CD26-8046-BC1C-5B654C96806B}" presName="parTransTwo" presStyleCnt="0"/>
      <dgm:spPr/>
    </dgm:pt>
    <dgm:pt modelId="{66D115D5-2B45-5240-A18E-AC5A135B9C68}" type="pres">
      <dgm:prSet presAssocID="{9BBD98E5-CD26-8046-BC1C-5B654C96806B}" presName="horzTwo" presStyleCnt="0"/>
      <dgm:spPr/>
    </dgm:pt>
    <dgm:pt modelId="{0FC29160-ECFD-C042-B08E-B311232AE5F0}" type="pres">
      <dgm:prSet presAssocID="{110E8D74-6CBF-DF46-9483-A03CE2C72424}" presName="vertThree" presStyleCnt="0"/>
      <dgm:spPr/>
    </dgm:pt>
    <dgm:pt modelId="{63C12C99-0D8C-0F48-BCCC-7F614BA05608}" type="pres">
      <dgm:prSet presAssocID="{110E8D74-6CBF-DF46-9483-A03CE2C72424}" presName="txThree" presStyleLbl="node3" presStyleIdx="0" presStyleCnt="3">
        <dgm:presLayoutVars>
          <dgm:chPref val="3"/>
        </dgm:presLayoutVars>
      </dgm:prSet>
      <dgm:spPr/>
    </dgm:pt>
    <dgm:pt modelId="{CE331B21-66C7-574E-A244-9AE45EB90A0C}" type="pres">
      <dgm:prSet presAssocID="{110E8D74-6CBF-DF46-9483-A03CE2C72424}" presName="horzThree" presStyleCnt="0"/>
      <dgm:spPr/>
    </dgm:pt>
    <dgm:pt modelId="{75A18B14-1FEF-C24F-A36D-A2AD18D7EF30}" type="pres">
      <dgm:prSet presAssocID="{E967B19C-AE4A-1E48-9DBC-80D93873436E}" presName="sibSpaceThree" presStyleCnt="0"/>
      <dgm:spPr/>
    </dgm:pt>
    <dgm:pt modelId="{554F0D3D-2183-1D4D-AAC6-351D7075686C}" type="pres">
      <dgm:prSet presAssocID="{206A37F3-E16C-1240-8378-9B1E05C3AF6F}" presName="vertThree" presStyleCnt="0"/>
      <dgm:spPr/>
    </dgm:pt>
    <dgm:pt modelId="{4F904E46-142B-6042-9317-1D1380BC1D05}" type="pres">
      <dgm:prSet presAssocID="{206A37F3-E16C-1240-8378-9B1E05C3AF6F}" presName="txThree" presStyleLbl="node3" presStyleIdx="1" presStyleCnt="3">
        <dgm:presLayoutVars>
          <dgm:chPref val="3"/>
        </dgm:presLayoutVars>
      </dgm:prSet>
      <dgm:spPr/>
    </dgm:pt>
    <dgm:pt modelId="{AD4A44CC-7D1D-F549-AF14-6350D47D169A}" type="pres">
      <dgm:prSet presAssocID="{206A37F3-E16C-1240-8378-9B1E05C3AF6F}" presName="horzThree" presStyleCnt="0"/>
      <dgm:spPr/>
    </dgm:pt>
    <dgm:pt modelId="{9C24A56A-F3A3-9141-B5BF-D309DC2553F4}" type="pres">
      <dgm:prSet presAssocID="{B674E664-6B80-2542-A2F8-3702BA3C7CB1}" presName="sibSpaceTwo" presStyleCnt="0"/>
      <dgm:spPr/>
    </dgm:pt>
    <dgm:pt modelId="{3A9EA03C-466D-5A44-9EC0-4EB372B78F1D}" type="pres">
      <dgm:prSet presAssocID="{CD9E537C-8F09-EA43-B66D-1A754B19C5F7}" presName="vertTwo" presStyleCnt="0"/>
      <dgm:spPr/>
    </dgm:pt>
    <dgm:pt modelId="{E1ABBE16-E454-B641-8065-E40EA2CC6352}" type="pres">
      <dgm:prSet presAssocID="{CD9E537C-8F09-EA43-B66D-1A754B19C5F7}" presName="txTwo" presStyleLbl="node2" presStyleIdx="1" presStyleCnt="2">
        <dgm:presLayoutVars>
          <dgm:chPref val="3"/>
        </dgm:presLayoutVars>
      </dgm:prSet>
      <dgm:spPr/>
    </dgm:pt>
    <dgm:pt modelId="{8613C0DE-9BD6-864C-B751-B9074352E242}" type="pres">
      <dgm:prSet presAssocID="{CD9E537C-8F09-EA43-B66D-1A754B19C5F7}" presName="parTransTwo" presStyleCnt="0"/>
      <dgm:spPr/>
    </dgm:pt>
    <dgm:pt modelId="{23633F6A-F8D1-1A4B-87A2-2AE8749DF7A8}" type="pres">
      <dgm:prSet presAssocID="{CD9E537C-8F09-EA43-B66D-1A754B19C5F7}" presName="horzTwo" presStyleCnt="0"/>
      <dgm:spPr/>
    </dgm:pt>
    <dgm:pt modelId="{EBA22710-C0F5-F843-BC3C-75B76BAD3E74}" type="pres">
      <dgm:prSet presAssocID="{6111ECFB-BD87-F543-A813-AC20E012799B}" presName="vertThree" presStyleCnt="0"/>
      <dgm:spPr/>
    </dgm:pt>
    <dgm:pt modelId="{12045523-A9EE-F140-A592-C6B66CFD8647}" type="pres">
      <dgm:prSet presAssocID="{6111ECFB-BD87-F543-A813-AC20E012799B}" presName="txThree" presStyleLbl="node3" presStyleIdx="2" presStyleCnt="3">
        <dgm:presLayoutVars>
          <dgm:chPref val="3"/>
        </dgm:presLayoutVars>
      </dgm:prSet>
      <dgm:spPr/>
    </dgm:pt>
    <dgm:pt modelId="{7ED6B6EA-C437-E541-A66A-5192F06A671D}" type="pres">
      <dgm:prSet presAssocID="{6111ECFB-BD87-F543-A813-AC20E012799B}" presName="horzThree" presStyleCnt="0"/>
      <dgm:spPr/>
    </dgm:pt>
  </dgm:ptLst>
  <dgm:cxnLst>
    <dgm:cxn modelId="{5E39D30D-E0BD-FF48-B3B8-F9A008B41188}" type="presOf" srcId="{110E8D74-6CBF-DF46-9483-A03CE2C72424}" destId="{63C12C99-0D8C-0F48-BCCC-7F614BA05608}" srcOrd="0" destOrd="0" presId="urn:microsoft.com/office/officeart/2005/8/layout/hierarchy4"/>
    <dgm:cxn modelId="{2C81B012-7B8E-0448-8DC7-8C06BF8AE439}" type="presOf" srcId="{CD9E537C-8F09-EA43-B66D-1A754B19C5F7}" destId="{E1ABBE16-E454-B641-8065-E40EA2CC6352}" srcOrd="0" destOrd="0" presId="urn:microsoft.com/office/officeart/2005/8/layout/hierarchy4"/>
    <dgm:cxn modelId="{A51F212E-A836-304E-8AD4-02F5879465E4}" srcId="{933F3300-D7C9-C34D-8D1D-2EC911787FC3}" destId="{9BBD98E5-CD26-8046-BC1C-5B654C96806B}" srcOrd="0" destOrd="0" parTransId="{746A68A2-E729-2D46-8B43-928C8F11110B}" sibTransId="{B674E664-6B80-2542-A2F8-3702BA3C7CB1}"/>
    <dgm:cxn modelId="{A83A7344-65FC-C941-8AD5-3296EA63F49E}" type="presOf" srcId="{933F3300-D7C9-C34D-8D1D-2EC911787FC3}" destId="{CA44FCA3-C834-C241-A272-799A1B5BF2E4}" srcOrd="0" destOrd="0" presId="urn:microsoft.com/office/officeart/2005/8/layout/hierarchy4"/>
    <dgm:cxn modelId="{D8493B4C-F74D-1943-9C01-52CDEEFB3BE6}" type="presOf" srcId="{6111ECFB-BD87-F543-A813-AC20E012799B}" destId="{12045523-A9EE-F140-A592-C6B66CFD8647}" srcOrd="0" destOrd="0" presId="urn:microsoft.com/office/officeart/2005/8/layout/hierarchy4"/>
    <dgm:cxn modelId="{F4846B51-21A9-E64D-AA86-EEB5B1F3D0C9}" type="presOf" srcId="{9BBD98E5-CD26-8046-BC1C-5B654C96806B}" destId="{08449630-97D9-5D4F-A27C-FAC87CDCE777}" srcOrd="0" destOrd="0" presId="urn:microsoft.com/office/officeart/2005/8/layout/hierarchy4"/>
    <dgm:cxn modelId="{4CFEE153-C108-C646-9C0E-7CD92BC04759}" type="presOf" srcId="{66FA2C9B-9422-6A4F-9D31-94787D9AFEB9}" destId="{9E03FE0B-790F-5C40-A427-6C01687E593C}" srcOrd="0" destOrd="0" presId="urn:microsoft.com/office/officeart/2005/8/layout/hierarchy4"/>
    <dgm:cxn modelId="{A29B0D95-737C-CE4B-8621-A873F34B8E1B}" srcId="{9BBD98E5-CD26-8046-BC1C-5B654C96806B}" destId="{206A37F3-E16C-1240-8378-9B1E05C3AF6F}" srcOrd="1" destOrd="0" parTransId="{DE4C7FB1-8904-0E46-9598-AFEA09315583}" sibTransId="{D8FE66AF-FA89-3F49-9A04-332BF126719E}"/>
    <dgm:cxn modelId="{48D684A0-2943-9A48-9AAF-CB73DE3F4354}" srcId="{933F3300-D7C9-C34D-8D1D-2EC911787FC3}" destId="{CD9E537C-8F09-EA43-B66D-1A754B19C5F7}" srcOrd="1" destOrd="0" parTransId="{4F65B627-50B1-A04E-9F84-EDD61BF826F7}" sibTransId="{93946E76-EBF2-BD4A-9E51-AF5BCE7704A0}"/>
    <dgm:cxn modelId="{264271A9-1E52-3749-8832-EE5180BF3C2C}" srcId="{CD9E537C-8F09-EA43-B66D-1A754B19C5F7}" destId="{6111ECFB-BD87-F543-A813-AC20E012799B}" srcOrd="0" destOrd="0" parTransId="{F1F08301-B08E-E049-B0B3-3421CED7EB84}" sibTransId="{7B8B73D5-0C6A-BB49-B845-8C3CD5BB2CFD}"/>
    <dgm:cxn modelId="{3F47C5D3-A9E4-1C44-AB9E-F51A197E4E31}" srcId="{66FA2C9B-9422-6A4F-9D31-94787D9AFEB9}" destId="{933F3300-D7C9-C34D-8D1D-2EC911787FC3}" srcOrd="0" destOrd="0" parTransId="{A7360D44-AD4B-DE45-B20A-20E991A0D7CD}" sibTransId="{F3B9EE45-4963-0D46-B06D-2AEF1247AD28}"/>
    <dgm:cxn modelId="{2200E2EB-108C-0C44-97F2-313FC53160B3}" srcId="{9BBD98E5-CD26-8046-BC1C-5B654C96806B}" destId="{110E8D74-6CBF-DF46-9483-A03CE2C72424}" srcOrd="0" destOrd="0" parTransId="{CE28ADE8-8C3B-5748-A0FB-4B72D14A89BA}" sibTransId="{E967B19C-AE4A-1E48-9DBC-80D93873436E}"/>
    <dgm:cxn modelId="{2D16E1FE-B5DD-CB4A-84A8-DC809552E1D8}" type="presOf" srcId="{206A37F3-E16C-1240-8378-9B1E05C3AF6F}" destId="{4F904E46-142B-6042-9317-1D1380BC1D05}" srcOrd="0" destOrd="0" presId="urn:microsoft.com/office/officeart/2005/8/layout/hierarchy4"/>
    <dgm:cxn modelId="{B8427199-DCFD-944A-AD96-CAAB7B9800E6}" type="presParOf" srcId="{9E03FE0B-790F-5C40-A427-6C01687E593C}" destId="{3B1F8296-6F5F-9847-AE3F-536063CC3508}" srcOrd="0" destOrd="0" presId="urn:microsoft.com/office/officeart/2005/8/layout/hierarchy4"/>
    <dgm:cxn modelId="{8D396233-F3CA-BF42-9FD6-EF16F8FE0D61}" type="presParOf" srcId="{3B1F8296-6F5F-9847-AE3F-536063CC3508}" destId="{CA44FCA3-C834-C241-A272-799A1B5BF2E4}" srcOrd="0" destOrd="0" presId="urn:microsoft.com/office/officeart/2005/8/layout/hierarchy4"/>
    <dgm:cxn modelId="{20641A36-6D9C-6F4A-91E7-1AA478AD6156}" type="presParOf" srcId="{3B1F8296-6F5F-9847-AE3F-536063CC3508}" destId="{C351B882-C696-F648-8283-1A3091C3042D}" srcOrd="1" destOrd="0" presId="urn:microsoft.com/office/officeart/2005/8/layout/hierarchy4"/>
    <dgm:cxn modelId="{E9BB4CD2-2A0E-5A45-A4EF-EDE846FADEA8}" type="presParOf" srcId="{3B1F8296-6F5F-9847-AE3F-536063CC3508}" destId="{0E5A0B91-7E89-774C-888F-4D2B4FDEB1E5}" srcOrd="2" destOrd="0" presId="urn:microsoft.com/office/officeart/2005/8/layout/hierarchy4"/>
    <dgm:cxn modelId="{58B13392-F46B-924E-A00D-9792891E04DF}" type="presParOf" srcId="{0E5A0B91-7E89-774C-888F-4D2B4FDEB1E5}" destId="{3C54BA1A-3D29-5543-B2B8-A7EB66F0B628}" srcOrd="0" destOrd="0" presId="urn:microsoft.com/office/officeart/2005/8/layout/hierarchy4"/>
    <dgm:cxn modelId="{CA89049A-05F6-7042-9FC9-19F163365E3E}" type="presParOf" srcId="{3C54BA1A-3D29-5543-B2B8-A7EB66F0B628}" destId="{08449630-97D9-5D4F-A27C-FAC87CDCE777}" srcOrd="0" destOrd="0" presId="urn:microsoft.com/office/officeart/2005/8/layout/hierarchy4"/>
    <dgm:cxn modelId="{D1AAFDFE-EB25-8640-8861-A1854AB1CFCB}" type="presParOf" srcId="{3C54BA1A-3D29-5543-B2B8-A7EB66F0B628}" destId="{F821274E-554A-CA46-9F58-F1FC705F05AD}" srcOrd="1" destOrd="0" presId="urn:microsoft.com/office/officeart/2005/8/layout/hierarchy4"/>
    <dgm:cxn modelId="{D35E9680-625D-0642-B1F2-4DF1E3F7A781}" type="presParOf" srcId="{3C54BA1A-3D29-5543-B2B8-A7EB66F0B628}" destId="{66D115D5-2B45-5240-A18E-AC5A135B9C68}" srcOrd="2" destOrd="0" presId="urn:microsoft.com/office/officeart/2005/8/layout/hierarchy4"/>
    <dgm:cxn modelId="{10BBB8C3-DAFB-254D-8912-109B567194CB}" type="presParOf" srcId="{66D115D5-2B45-5240-A18E-AC5A135B9C68}" destId="{0FC29160-ECFD-C042-B08E-B311232AE5F0}" srcOrd="0" destOrd="0" presId="urn:microsoft.com/office/officeart/2005/8/layout/hierarchy4"/>
    <dgm:cxn modelId="{21EF3F4F-DBB1-AD4B-A70F-2237D8700216}" type="presParOf" srcId="{0FC29160-ECFD-C042-B08E-B311232AE5F0}" destId="{63C12C99-0D8C-0F48-BCCC-7F614BA05608}" srcOrd="0" destOrd="0" presId="urn:microsoft.com/office/officeart/2005/8/layout/hierarchy4"/>
    <dgm:cxn modelId="{302FDCA8-C1C3-C549-A8DC-AB10B4A5E494}" type="presParOf" srcId="{0FC29160-ECFD-C042-B08E-B311232AE5F0}" destId="{CE331B21-66C7-574E-A244-9AE45EB90A0C}" srcOrd="1" destOrd="0" presId="urn:microsoft.com/office/officeart/2005/8/layout/hierarchy4"/>
    <dgm:cxn modelId="{2E9919EB-AE73-5A47-9908-B5B2D2279D53}" type="presParOf" srcId="{66D115D5-2B45-5240-A18E-AC5A135B9C68}" destId="{75A18B14-1FEF-C24F-A36D-A2AD18D7EF30}" srcOrd="1" destOrd="0" presId="urn:microsoft.com/office/officeart/2005/8/layout/hierarchy4"/>
    <dgm:cxn modelId="{C6055D6E-4DCE-F949-BE00-0F8786D58C1E}" type="presParOf" srcId="{66D115D5-2B45-5240-A18E-AC5A135B9C68}" destId="{554F0D3D-2183-1D4D-AAC6-351D7075686C}" srcOrd="2" destOrd="0" presId="urn:microsoft.com/office/officeart/2005/8/layout/hierarchy4"/>
    <dgm:cxn modelId="{A9DC2316-512B-C147-B55B-2709048D8D65}" type="presParOf" srcId="{554F0D3D-2183-1D4D-AAC6-351D7075686C}" destId="{4F904E46-142B-6042-9317-1D1380BC1D05}" srcOrd="0" destOrd="0" presId="urn:microsoft.com/office/officeart/2005/8/layout/hierarchy4"/>
    <dgm:cxn modelId="{26E58ED8-89B7-894D-A8CB-8D0E5FDD1E4A}" type="presParOf" srcId="{554F0D3D-2183-1D4D-AAC6-351D7075686C}" destId="{AD4A44CC-7D1D-F549-AF14-6350D47D169A}" srcOrd="1" destOrd="0" presId="urn:microsoft.com/office/officeart/2005/8/layout/hierarchy4"/>
    <dgm:cxn modelId="{056C4D87-A260-244C-84D9-7189C03C8055}" type="presParOf" srcId="{0E5A0B91-7E89-774C-888F-4D2B4FDEB1E5}" destId="{9C24A56A-F3A3-9141-B5BF-D309DC2553F4}" srcOrd="1" destOrd="0" presId="urn:microsoft.com/office/officeart/2005/8/layout/hierarchy4"/>
    <dgm:cxn modelId="{24C38D11-67CB-AE49-8EFA-0E136DE704DA}" type="presParOf" srcId="{0E5A0B91-7E89-774C-888F-4D2B4FDEB1E5}" destId="{3A9EA03C-466D-5A44-9EC0-4EB372B78F1D}" srcOrd="2" destOrd="0" presId="urn:microsoft.com/office/officeart/2005/8/layout/hierarchy4"/>
    <dgm:cxn modelId="{B872CCBD-E4AD-8948-8A7B-372FFA83448D}" type="presParOf" srcId="{3A9EA03C-466D-5A44-9EC0-4EB372B78F1D}" destId="{E1ABBE16-E454-B641-8065-E40EA2CC6352}" srcOrd="0" destOrd="0" presId="urn:microsoft.com/office/officeart/2005/8/layout/hierarchy4"/>
    <dgm:cxn modelId="{B13408CB-FFC7-984F-8C05-92335F38C725}" type="presParOf" srcId="{3A9EA03C-466D-5A44-9EC0-4EB372B78F1D}" destId="{8613C0DE-9BD6-864C-B751-B9074352E242}" srcOrd="1" destOrd="0" presId="urn:microsoft.com/office/officeart/2005/8/layout/hierarchy4"/>
    <dgm:cxn modelId="{87CB72EC-666C-F740-BFFA-DEF23D8A963D}" type="presParOf" srcId="{3A9EA03C-466D-5A44-9EC0-4EB372B78F1D}" destId="{23633F6A-F8D1-1A4B-87A2-2AE8749DF7A8}" srcOrd="2" destOrd="0" presId="urn:microsoft.com/office/officeart/2005/8/layout/hierarchy4"/>
    <dgm:cxn modelId="{DE344CE5-DC8B-6747-84FB-B1358A9E4E98}" type="presParOf" srcId="{23633F6A-F8D1-1A4B-87A2-2AE8749DF7A8}" destId="{EBA22710-C0F5-F843-BC3C-75B76BAD3E74}" srcOrd="0" destOrd="0" presId="urn:microsoft.com/office/officeart/2005/8/layout/hierarchy4"/>
    <dgm:cxn modelId="{92B3E535-90C3-8948-B8DA-746E63D711B8}" type="presParOf" srcId="{EBA22710-C0F5-F843-BC3C-75B76BAD3E74}" destId="{12045523-A9EE-F140-A592-C6B66CFD8647}" srcOrd="0" destOrd="0" presId="urn:microsoft.com/office/officeart/2005/8/layout/hierarchy4"/>
    <dgm:cxn modelId="{63C42B8E-FE18-3940-AB53-497F6F11CB01}" type="presParOf" srcId="{EBA22710-C0F5-F843-BC3C-75B76BAD3E74}" destId="{7ED6B6EA-C437-E541-A66A-5192F06A671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E4889-4EDB-2D47-92BA-9F00FC1887DF}">
      <dsp:nvSpPr>
        <dsp:cNvPr id="0" name=""/>
        <dsp:cNvSpPr/>
      </dsp:nvSpPr>
      <dsp:spPr>
        <a:xfrm>
          <a:off x="4014572" y="0"/>
          <a:ext cx="98854" cy="9885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50180" y="4942"/>
        <a:ext cx="27639" cy="14828"/>
      </dsp:txXfrm>
    </dsp:sp>
    <dsp:sp modelId="{8E21BB2C-D582-7F49-8B39-E6BC89F6B3D1}">
      <dsp:nvSpPr>
        <dsp:cNvPr id="0" name=""/>
        <dsp:cNvSpPr/>
      </dsp:nvSpPr>
      <dsp:spPr>
        <a:xfrm>
          <a:off x="4024458" y="19770"/>
          <a:ext cx="79083" cy="790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50180" y="24515"/>
        <a:ext cx="27639" cy="14234"/>
      </dsp:txXfrm>
    </dsp:sp>
    <dsp:sp modelId="{210515DE-6453-AC4E-81DA-AD0BB593E458}">
      <dsp:nvSpPr>
        <dsp:cNvPr id="0" name=""/>
        <dsp:cNvSpPr/>
      </dsp:nvSpPr>
      <dsp:spPr>
        <a:xfrm flipH="1" flipV="1">
          <a:off x="4221545" y="25802"/>
          <a:ext cx="1186247" cy="515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538273" y="29666"/>
        <a:ext cx="552791" cy="11592"/>
      </dsp:txXfrm>
    </dsp:sp>
    <dsp:sp modelId="{21B296FC-E823-3B4D-9ED9-0214A1000CE4}">
      <dsp:nvSpPr>
        <dsp:cNvPr id="0" name=""/>
        <dsp:cNvSpPr/>
      </dsp:nvSpPr>
      <dsp:spPr>
        <a:xfrm>
          <a:off x="4044229" y="59312"/>
          <a:ext cx="39541" cy="395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50019" y="69197"/>
        <a:ext cx="27960" cy="19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4FCA3-C834-C241-A272-799A1B5BF2E4}">
      <dsp:nvSpPr>
        <dsp:cNvPr id="0" name=""/>
        <dsp:cNvSpPr/>
      </dsp:nvSpPr>
      <dsp:spPr>
        <a:xfrm>
          <a:off x="720" y="1873"/>
          <a:ext cx="6280296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Strengths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Emergency rooms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Public Resource Building is on this block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49732" y="50885"/>
        <a:ext cx="6182272" cy="1575376"/>
      </dsp:txXfrm>
    </dsp:sp>
    <dsp:sp modelId="{08449630-97D9-5D4F-A27C-FAC87CDCE777}">
      <dsp:nvSpPr>
        <dsp:cNvPr id="0" name=""/>
        <dsp:cNvSpPr/>
      </dsp:nvSpPr>
      <dsp:spPr>
        <a:xfrm>
          <a:off x="720" y="1787437"/>
          <a:ext cx="4102484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Weaknesses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Closed warehouse took away entry level jobs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Reduced river industry took away jobs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Reduced railway industry took away jobs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walkable grocery store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9732" y="1836449"/>
        <a:ext cx="4004460" cy="1575376"/>
      </dsp:txXfrm>
    </dsp:sp>
    <dsp:sp modelId="{63C12C99-0D8C-0F48-BCCC-7F614BA05608}">
      <dsp:nvSpPr>
        <dsp:cNvPr id="0" name=""/>
        <dsp:cNvSpPr/>
      </dsp:nvSpPr>
      <dsp:spPr>
        <a:xfrm>
          <a:off x="720" y="3573000"/>
          <a:ext cx="2009051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There is a plan to reduce violence in the city</a:t>
          </a:r>
        </a:p>
      </dsp:txBody>
      <dsp:txXfrm>
        <a:off x="49732" y="3622012"/>
        <a:ext cx="1911027" cy="1575376"/>
      </dsp:txXfrm>
    </dsp:sp>
    <dsp:sp modelId="{4F904E46-142B-6042-9317-1D1380BC1D05}">
      <dsp:nvSpPr>
        <dsp:cNvPr id="0" name=""/>
        <dsp:cNvSpPr/>
      </dsp:nvSpPr>
      <dsp:spPr>
        <a:xfrm>
          <a:off x="2094152" y="3573000"/>
          <a:ext cx="2009051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Ky has a Governor who is involved with the people</a:t>
          </a:r>
        </a:p>
      </dsp:txBody>
      <dsp:txXfrm>
        <a:off x="2143164" y="3622012"/>
        <a:ext cx="1911027" cy="1575376"/>
      </dsp:txXfrm>
    </dsp:sp>
    <dsp:sp modelId="{E1ABBE16-E454-B641-8065-E40EA2CC6352}">
      <dsp:nvSpPr>
        <dsp:cNvPr id="0" name=""/>
        <dsp:cNvSpPr/>
      </dsp:nvSpPr>
      <dsp:spPr>
        <a:xfrm>
          <a:off x="4271965" y="1787437"/>
          <a:ext cx="2009051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Hope going forward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Town Planners are revamping downtown buildings into residential</a:t>
          </a:r>
        </a:p>
      </dsp:txBody>
      <dsp:txXfrm>
        <a:off x="4320977" y="1836449"/>
        <a:ext cx="1911027" cy="1575376"/>
      </dsp:txXfrm>
    </dsp:sp>
    <dsp:sp modelId="{12045523-A9EE-F140-A592-C6B66CFD8647}">
      <dsp:nvSpPr>
        <dsp:cNvPr id="0" name=""/>
        <dsp:cNvSpPr/>
      </dsp:nvSpPr>
      <dsp:spPr>
        <a:xfrm>
          <a:off x="4271965" y="3573000"/>
          <a:ext cx="2009051" cy="1673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Detrimental to the city is inclement weather. The Ohio River can come over its banks and flood parts of downtown</a:t>
          </a:r>
        </a:p>
      </dsp:txBody>
      <dsp:txXfrm>
        <a:off x="4320977" y="3622012"/>
        <a:ext cx="1911027" cy="1575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1D1EADE-8E88-4C7C-8AC5-FB148DE4940E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2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9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2D3AED5-E26D-4E29-B1B3-7847B6779594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9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DB64E7-5594-42A3-ADBF-E95A7ACEAD64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3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8462B0B-D248-4FFB-8695-AD7FA4B1284A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8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0378EFB-9159-4510-B73F-4F0409ADE937}" type="datetime1">
              <a:rPr lang="en-US" smtClean="0"/>
              <a:t>6/1/25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6/1/25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5318F62-D251-40E8-A23C-F4CFE9FEAB41}" type="datetime1">
              <a:rPr lang="en-US" smtClean="0"/>
              <a:t>6/1/25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3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0BA65D8-0540-4835-AE5C-25D29DBA01BE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A835-12AC-4E8F-955A-EA3F4DE2791F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/" TargetMode="External"/><Relationship Id="rId2" Type="http://schemas.openxmlformats.org/officeDocument/2006/relationships/hyperlink" Target="https://louisvilleky.go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Windshield%20Survey%20(1)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DE26-ACC3-778C-8ABB-0ACCD11B1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7"/>
            <a:ext cx="5825448" cy="5262327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Assessment Tool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908 West West  Broadway Louisville, KY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8C75D-8151-FE76-AC63-B34E1B92A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5313405"/>
            <a:ext cx="5322013" cy="477795"/>
          </a:xfrm>
        </p:spPr>
        <p:txBody>
          <a:bodyPr>
            <a:normAutofit/>
          </a:bodyPr>
          <a:lstStyle/>
          <a:p>
            <a:r>
              <a:rPr lang="en-US" dirty="0"/>
              <a:t>A City with Potential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23EE342-3220-EB51-23BA-3AE13698C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419" r="25069"/>
          <a:stretch>
            <a:fillRect/>
          </a:stretch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8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6957-F56B-0259-400B-827ECF08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Venues of Hope</a:t>
            </a:r>
            <a:br>
              <a:rPr lang="en-US" dirty="0"/>
            </a:br>
            <a:r>
              <a:rPr lang="en-US" dirty="0" err="1"/>
              <a:t>MyKY.gov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BDCC0-5C10-9382-5940-BC569F98D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-1"/>
            <a:ext cx="6281873" cy="6586151"/>
          </a:xfrm>
        </p:spPr>
        <p:txBody>
          <a:bodyPr>
            <a:normAutofit/>
          </a:bodyPr>
          <a:lstStyle/>
          <a:p>
            <a:r>
              <a:rPr lang="en-US" dirty="0"/>
              <a:t>Louisville Urban League</a:t>
            </a:r>
          </a:p>
          <a:p>
            <a:r>
              <a:rPr lang="en-US" dirty="0"/>
              <a:t>Catholic Charities od Louisville</a:t>
            </a:r>
          </a:p>
          <a:p>
            <a:r>
              <a:rPr lang="en-US" dirty="0"/>
              <a:t>St Vincent de Paul Louisville</a:t>
            </a:r>
          </a:p>
          <a:p>
            <a:r>
              <a:rPr lang="en-US" dirty="0"/>
              <a:t>ERAP (Emergency Rental Assistance)</a:t>
            </a:r>
          </a:p>
          <a:p>
            <a:r>
              <a:rPr lang="en-US" dirty="0"/>
              <a:t>Coalition </a:t>
            </a:r>
            <a:r>
              <a:rPr lang="en-US" dirty="0" err="1"/>
              <a:t>fot</a:t>
            </a:r>
            <a:r>
              <a:rPr lang="en-US" dirty="0"/>
              <a:t> the Homeless</a:t>
            </a:r>
          </a:p>
          <a:p>
            <a:r>
              <a:rPr lang="en-US" dirty="0"/>
              <a:t>Neighborhood Place (Provides emergency financial assistance for utilities and rent)</a:t>
            </a:r>
          </a:p>
          <a:p>
            <a:r>
              <a:rPr lang="en-US" dirty="0"/>
              <a:t>Utility Assistance (LG and E WeCare Program)</a:t>
            </a:r>
          </a:p>
          <a:p>
            <a:r>
              <a:rPr lang="en-US" dirty="0"/>
              <a:t>Louisville Water Company (Drops of Kindness program)</a:t>
            </a:r>
          </a:p>
          <a:p>
            <a:r>
              <a:rPr lang="en-US" dirty="0"/>
              <a:t>Common Earth Gardens-Provides access to land for growing food, connecting individuals and families with resources for self-sufficiency.</a:t>
            </a:r>
          </a:p>
          <a:p>
            <a:r>
              <a:rPr lang="en-US" dirty="0" err="1"/>
              <a:t>MyKYinfo</a:t>
            </a:r>
            <a:r>
              <a:rPr lang="en-US" dirty="0"/>
              <a:t>: -A comprehensive online directory of resources for Kentuckians in need.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14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FCF2-078B-D9C4-89FE-25BB41F0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2AECB-B5F0-F151-4BC5-4694B2EB1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 Department</a:t>
            </a:r>
          </a:p>
          <a:p>
            <a:r>
              <a:rPr lang="en-US" dirty="0"/>
              <a:t>Ambulance Service</a:t>
            </a:r>
          </a:p>
          <a:p>
            <a:r>
              <a:rPr lang="en-US" dirty="0"/>
              <a:t>Police Department</a:t>
            </a:r>
          </a:p>
          <a:p>
            <a:r>
              <a:rPr lang="en-US" dirty="0"/>
              <a:t>Baptist Hospital System</a:t>
            </a:r>
          </a:p>
          <a:p>
            <a:r>
              <a:rPr lang="en-US" dirty="0"/>
              <a:t>Louisville Jewish Hospital</a:t>
            </a:r>
          </a:p>
          <a:p>
            <a:r>
              <a:rPr lang="en-US" dirty="0"/>
              <a:t>University of Louisville Health System</a:t>
            </a:r>
          </a:p>
          <a:p>
            <a:r>
              <a:rPr lang="en-US" dirty="0"/>
              <a:t>Norton Health System</a:t>
            </a:r>
          </a:p>
          <a:p>
            <a:r>
              <a:rPr lang="en-US" dirty="0"/>
              <a:t>Kindred Hospital Louisville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84862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3831B-BA4F-6336-9927-245916F2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Ethnicity and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FC73E-DD1C-E8B9-0136-75F05EB7D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Predominantly Black</a:t>
            </a:r>
          </a:p>
          <a:p>
            <a:pPr marL="0" indent="0">
              <a:buNone/>
            </a:pPr>
            <a:r>
              <a:rPr lang="en-US" dirty="0"/>
              <a:t>Some Caucasian</a:t>
            </a:r>
          </a:p>
          <a:p>
            <a:pPr marL="0" indent="0">
              <a:buNone/>
            </a:pPr>
            <a:r>
              <a:rPr lang="en-US" dirty="0"/>
              <a:t>Ethnic variety present in the L and N Building resource lines.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Churches are dilapidated and caved in and burned out. </a:t>
            </a:r>
          </a:p>
          <a:p>
            <a:pPr marL="0" indent="0">
              <a:buNone/>
            </a:pPr>
            <a:r>
              <a:rPr lang="en-US" dirty="0"/>
              <a:t>There are churches a little further away that appear to be Baptist, Catholic, Presbyterian, Synagogue, Church of Christ.</a:t>
            </a:r>
          </a:p>
        </p:txBody>
      </p:sp>
    </p:spTree>
    <p:extLst>
      <p:ext uri="{BB962C8B-B14F-4D97-AF65-F5344CB8AC3E}">
        <p14:creationId xmlns:p14="http://schemas.microsoft.com/office/powerpoint/2010/main" val="2630389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10D8A-62C7-6E71-45C9-5218F8786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 need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5E6C1-B6F5-0B4F-E056-57707037D6B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5118447" y="6051808"/>
            <a:ext cx="6281873" cy="5243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6AAF26-35B3-33D0-79C7-98C825020598}"/>
              </a:ext>
            </a:extLst>
          </p:cNvPr>
          <p:cNvSpPr/>
          <p:nvPr/>
        </p:nvSpPr>
        <p:spPr>
          <a:xfrm>
            <a:off x="4646140" y="2967335"/>
            <a:ext cx="72534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Substance Abuse</a:t>
            </a:r>
          </a:p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Mental Illness</a:t>
            </a:r>
          </a:p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Panhandling</a:t>
            </a:r>
          </a:p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Are Present 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71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BBF8A-BFCE-37FF-1FAA-9F7D21AE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SWOT Analysis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1A4C7B-24E1-E95C-ECCC-1AC302AFC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409159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620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A465B-88A7-8DF7-2C46-98DD769A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D40D-85ED-339F-1F73-5A077BDDE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https://Louisvilleky.gov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LouisvilleKy.Gov</a:t>
            </a:r>
            <a:endParaRPr lang="en-US" dirty="0"/>
          </a:p>
          <a:p>
            <a:r>
              <a:rPr lang="en-US" dirty="0"/>
              <a:t>Teoli D, </a:t>
            </a:r>
            <a:r>
              <a:rPr lang="en-US" dirty="0" err="1"/>
              <a:t>Sanntictores</a:t>
            </a:r>
            <a:r>
              <a:rPr lang="en-US" dirty="0"/>
              <a:t> T, An J. SWOT Analysis.</a:t>
            </a:r>
          </a:p>
          <a:p>
            <a:r>
              <a:rPr lang="en-US" dirty="0"/>
              <a:t>(Updated 2023 Sep 4). In: </a:t>
            </a:r>
            <a:r>
              <a:rPr lang="en-US" dirty="0" err="1"/>
              <a:t>StatPearls</a:t>
            </a:r>
            <a:endParaRPr lang="en-US" dirty="0"/>
          </a:p>
          <a:p>
            <a:r>
              <a:rPr lang="en-US" dirty="0"/>
              <a:t>(Internet). Treasure Island (Fl): </a:t>
            </a:r>
            <a:r>
              <a:rPr lang="en-US" dirty="0" err="1"/>
              <a:t>StatPearls</a:t>
            </a:r>
            <a:r>
              <a:rPr lang="en-US" dirty="0"/>
              <a:t> Publishing; 2025 Jan-. Available from: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www</a:t>
            </a:r>
            <a:r>
              <a:rPr lang="en-US" dirty="0" err="1"/>
              <a:t>.ncbi.nlm.gov</a:t>
            </a:r>
            <a:r>
              <a:rPr lang="en-US" dirty="0"/>
              <a:t>/books/NBK537302/</a:t>
            </a:r>
          </a:p>
        </p:txBody>
      </p:sp>
    </p:spTree>
    <p:extLst>
      <p:ext uri="{BB962C8B-B14F-4D97-AF65-F5344CB8AC3E}">
        <p14:creationId xmlns:p14="http://schemas.microsoft.com/office/powerpoint/2010/main" val="152718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FF91-0AD8-4128-65A9-97A9907C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CBC8-00D9-CC79-D912-17BAD55BD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Windshield Survey (1).docx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2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358C6-5F64-8892-6626-54E0D58FA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Community and Public Health Nursing</a:t>
            </a:r>
            <a:br>
              <a:rPr lang="en-US" sz="4400"/>
            </a:br>
            <a:br>
              <a:rPr lang="en-US" sz="4400"/>
            </a:br>
            <a:br>
              <a:rPr lang="en-US" sz="4400"/>
            </a:br>
            <a:endParaRPr lang="en-US" sz="440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E6158A13-66FD-621A-43D1-168795FF8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1600"/>
              <a:t>Elise Stigum, RN</a:t>
            </a:r>
          </a:p>
          <a:p>
            <a:r>
              <a:rPr lang="en-US" sz="1600"/>
              <a:t>Department of Nursing, King University</a:t>
            </a:r>
          </a:p>
          <a:p>
            <a:r>
              <a:rPr lang="en-US" sz="1600"/>
              <a:t>Nursing 4330 Community Health Nursing</a:t>
            </a:r>
          </a:p>
          <a:p>
            <a:r>
              <a:rPr lang="en-US" sz="1600"/>
              <a:t>Professor Jessica Price, MSN RN</a:t>
            </a:r>
          </a:p>
          <a:p>
            <a:r>
              <a:rPr lang="en-US" sz="1600"/>
              <a:t>June 1</a:t>
            </a:r>
            <a:r>
              <a:rPr lang="en-US" sz="1600" baseline="30000"/>
              <a:t>st</a:t>
            </a:r>
            <a:r>
              <a:rPr lang="en-US" sz="160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52428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DAE3342-9DFC-49D4-B09C-25E31076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49E0D20-8423-4612-99A5-14AEF8F6B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7C2C108-5A30-48CA-9203-56747AEB7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1A343912-2EFC-408E-A862-5C9BF108D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AA50D1CF-9DAE-4CF6-B829-E66CEE9D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FE5799A4-0568-433E-BF41-752CF516A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DBB86ED-F16F-4C28-BDD5-72D771176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347939E-8B76-4CFC-B2EC-63A7E2278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FA1DD132-02E4-4CD3-B496-BFF924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710BDA52-A7D7-4E4E-9F36-EC8F983EA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B1BDF852-319F-42B8-9A50-7C9A9387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AACE376-C01E-4F1F-91B7-39D0274BF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7F612F4C-050E-459D-9771-ED088374A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94E4211B-3E41-4905-8F4E-76811B9E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6AEC87EE-0CB8-43DE-8FEB-4586A92E8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277C1C5D-7BDC-47E4-8B81-C3C4AE94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7A2A6EF8-9768-4478-9CD3-DFA547CEF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1FD9091C-E8FA-4ADA-937F-A74426ED1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B69923E7-63C4-47CE-956E-09D384D4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A2576784-872E-494C-A041-0E346226B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54F73D8-62C2-4127-9D19-01219BBB9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FD8CA02-9BE5-4B82-8129-6EF618402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01515E68-030C-4313-B300-35253163D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37725F-1DDF-4225-937E-106DBB047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B029B82E-722D-45BB-B34F-D4423CBF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F7980BB-894F-43B4-B764-9CE95DEF8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D6D9E82D-9E8F-4365-8DD3-F87F575AF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1CD7CE6C-6D35-4CDB-8C9B-3749731FB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1D897CC5-D9DC-4B84-8FEE-769DDB3ED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A7F9F68E-05A6-4B4F-A9C4-99F56BA4D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FE459AB8-6C83-4017-AD7E-34DDCC29B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7E35D375-D544-4AA6-B2C0-AECF72D6D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330D17F1-A1B0-40BD-8617-EE4D6750C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B66F0F2E-CF96-4F3A-B20B-7A67FED93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6A12D58E-271D-4783-99B0-2C1098B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F9B86422-0052-4CDC-906A-A0991A290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C6847113-CFAE-4362-A26F-0B1D18996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2AD566C5-BF8B-4C51-82C6-4633CAE5B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F156CA36-0366-443D-9A53-7806BDE20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E854E694-6F0F-4143-B88B-DE4C9E02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65CBB851-7142-4AAB-8038-999CAB8CE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5560487F-527D-416F-A6A5-16BC6F62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1F3D29D7-04A7-4C39-ABC0-CCFFE39BD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AB11EF01-3B4E-41D2-9E08-0106F319A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9E2C3217-DC0B-4F91-9F62-A04CDEB2F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Picture 4" descr="Paper house in yellow paint wall">
            <a:extLst>
              <a:ext uri="{FF2B5EF4-FFF2-40B4-BE49-F238E27FC236}">
                <a16:creationId xmlns:a16="http://schemas.microsoft.com/office/drawing/2014/main" id="{544093B4-B158-6BAA-388B-66C369D941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124" r="41739" b="-2"/>
          <a:stretch>
            <a:fillRect/>
          </a:stretch>
        </p:blipFill>
        <p:spPr>
          <a:xfrm>
            <a:off x="20" y="227"/>
            <a:ext cx="4637303" cy="6858000"/>
          </a:xfrm>
          <a:prstGeom prst="rect">
            <a:avLst/>
          </a:prstGeom>
          <a:ln w="9525">
            <a:noFill/>
          </a:ln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F2B7CF55-CC81-4559-9768-354C7462D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55064" y="1186483"/>
            <a:ext cx="5941686" cy="4477933"/>
            <a:chOff x="807084" y="1186483"/>
            <a:chExt cx="5941686" cy="447793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FDAF335-846C-48F5-A261-6D242B1ED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39">
              <a:extLst>
                <a:ext uri="{FF2B5EF4-FFF2-40B4-BE49-F238E27FC236}">
                  <a16:creationId xmlns:a16="http://schemas.microsoft.com/office/drawing/2014/main" id="{598CCBBA-616E-4339-A7DE-6168CEEE50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FDCDAE4-2A39-4204-B094-CA4F1493D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FC2C856-56CB-501F-DAB1-1CBDCF25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394" y="2075504"/>
            <a:ext cx="5769989" cy="1748729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en-US" sz="5400" dirty="0"/>
              <a:t>Home: A place of rest and rejuvenation?</a:t>
            </a:r>
          </a:p>
        </p:txBody>
      </p:sp>
    </p:spTree>
    <p:extLst>
      <p:ext uri="{BB962C8B-B14F-4D97-AF65-F5344CB8AC3E}">
        <p14:creationId xmlns:p14="http://schemas.microsoft.com/office/powerpoint/2010/main" val="259352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681EB-AA2E-D2D1-F0A0-76CE48D1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2650D-0C47-A235-5FE6-0B68A25EF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blocks in each direction of public housing complex</a:t>
            </a:r>
          </a:p>
          <a:p>
            <a:r>
              <a:rPr lang="en-US" dirty="0"/>
              <a:t>Metropolitan Louisville, KY</a:t>
            </a:r>
          </a:p>
          <a:p>
            <a:r>
              <a:rPr lang="en-US" dirty="0"/>
              <a:t>Zoning: Commercial and Residential</a:t>
            </a:r>
          </a:p>
          <a:p>
            <a:r>
              <a:rPr lang="en-US" dirty="0"/>
              <a:t>Signs of Decay: </a:t>
            </a:r>
          </a:p>
          <a:p>
            <a:r>
              <a:rPr lang="en-US" dirty="0"/>
              <a:t>Broken Windows in empty buildings</a:t>
            </a:r>
          </a:p>
          <a:p>
            <a:r>
              <a:rPr lang="en-US" dirty="0"/>
              <a:t>Dilapidated Church with roof caved in</a:t>
            </a:r>
          </a:p>
          <a:p>
            <a:r>
              <a:rPr lang="en-US" dirty="0"/>
              <a:t>Widespread Graffiti </a:t>
            </a:r>
          </a:p>
          <a:p>
            <a:r>
              <a:rPr lang="en-US" dirty="0"/>
              <a:t>Bars of business windows and doors</a:t>
            </a:r>
          </a:p>
          <a:p>
            <a:r>
              <a:rPr lang="en-US" dirty="0"/>
              <a:t>Barbed wire on tops of fence barricaded for parking lots</a:t>
            </a:r>
          </a:p>
          <a:p>
            <a:r>
              <a:rPr lang="en-US" dirty="0"/>
              <a:t>Police presence and armed guards in public resource building</a:t>
            </a:r>
          </a:p>
        </p:txBody>
      </p:sp>
    </p:spTree>
    <p:extLst>
      <p:ext uri="{BB962C8B-B14F-4D97-AF65-F5344CB8AC3E}">
        <p14:creationId xmlns:p14="http://schemas.microsoft.com/office/powerpoint/2010/main" val="236766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49DD-0204-7960-FB94-929BCC79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Parks and Recreation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DC656-00DA-192A-F499-B45E145C2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Colorful Playground equipment in the common area of public housing. </a:t>
            </a:r>
          </a:p>
          <a:p>
            <a:r>
              <a:rPr lang="en-US" dirty="0"/>
              <a:t>YMCA walkable distance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53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FBA1F-FDCF-4AB4-7CCF-962817A3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6DFA-8A48-C2D6-2BBF-B94FFA59C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Liquor store</a:t>
            </a:r>
          </a:p>
          <a:p>
            <a:r>
              <a:rPr lang="en-US" dirty="0"/>
              <a:t>Gas station</a:t>
            </a:r>
          </a:p>
          <a:p>
            <a:r>
              <a:rPr lang="en-US" dirty="0"/>
              <a:t>Indies Fast Food Chicken</a:t>
            </a:r>
          </a:p>
          <a:p>
            <a:r>
              <a:rPr lang="en-US" dirty="0"/>
              <a:t>TARC Public Transportation Building and Garage</a:t>
            </a:r>
          </a:p>
          <a:p>
            <a:r>
              <a:rPr lang="en-US" dirty="0"/>
              <a:t>L and N Building which houses resource offices</a:t>
            </a:r>
          </a:p>
          <a:p>
            <a:r>
              <a:rPr lang="en-US" dirty="0"/>
              <a:t>MacDonald’s and Wendy’s</a:t>
            </a:r>
          </a:p>
          <a:p>
            <a:r>
              <a:rPr lang="en-US" dirty="0"/>
              <a:t>Fast Health Clinic for public</a:t>
            </a:r>
          </a:p>
          <a:p>
            <a:r>
              <a:rPr lang="en-US" dirty="0"/>
              <a:t>Urgent Care for Business Employees/ Non-Public</a:t>
            </a:r>
          </a:p>
          <a:p>
            <a:r>
              <a:rPr lang="en-US" dirty="0"/>
              <a:t>Empty Warehouses</a:t>
            </a:r>
          </a:p>
          <a:p>
            <a:r>
              <a:rPr lang="en-US" dirty="0"/>
              <a:t>A few brick storied houses </a:t>
            </a:r>
            <a:r>
              <a:rPr lang="en-US" dirty="0" err="1"/>
              <a:t>thatn</a:t>
            </a:r>
            <a:r>
              <a:rPr lang="en-US" dirty="0"/>
              <a:t> appear to be turned into apartments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6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9AD1-3B9E-CFD0-7755-9B94600E2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and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ABCDC-7BE2-8294-FF49-668FB88E4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TARC Public Transportation (Bus and Vans)-Not reliable for work commuting.</a:t>
            </a:r>
          </a:p>
          <a:p>
            <a:r>
              <a:rPr lang="en-US" dirty="0"/>
              <a:t>Private Vehicle</a:t>
            </a:r>
          </a:p>
          <a:p>
            <a:r>
              <a:rPr lang="en-US" dirty="0"/>
              <a:t>Bicycle</a:t>
            </a:r>
          </a:p>
          <a:p>
            <a:r>
              <a:rPr lang="en-US" dirty="0"/>
              <a:t>Foot</a:t>
            </a:r>
          </a:p>
          <a:p>
            <a:r>
              <a:rPr lang="en-US" dirty="0"/>
              <a:t>Public Resource flyers are available in the L and N Building. </a:t>
            </a:r>
          </a:p>
          <a:p>
            <a:r>
              <a:rPr lang="en-US" dirty="0"/>
              <a:t>Advertising on sides of busses</a:t>
            </a:r>
          </a:p>
          <a:p>
            <a:r>
              <a:rPr lang="en-US" dirty="0"/>
              <a:t>Store front windows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2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F32A-5F9A-E797-8C12-1B4F7E693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  <a:br>
              <a:rPr lang="en-US" dirty="0"/>
            </a:br>
            <a:r>
              <a:rPr lang="en-US" dirty="0" err="1"/>
              <a:t>LouisvilleKy.gov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F9A2A-E71B-926A-8B3D-D07E0CD2C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for SNAP (Food Stamps), Medicaid, Ky Temporary Assistance Program (KTAP) and child care assistance Program (CCAP)-Department of Community Based Services (DCBS).</a:t>
            </a:r>
          </a:p>
          <a:p>
            <a:r>
              <a:rPr lang="en-US" dirty="0"/>
              <a:t>Emergency Food Assistance-Dare to Care</a:t>
            </a:r>
          </a:p>
          <a:p>
            <a:r>
              <a:rPr lang="en-US" dirty="0"/>
              <a:t>School Social Service and Truancy prevention-Jefferson County Public Schools (JCPS)</a:t>
            </a:r>
          </a:p>
          <a:p>
            <a:r>
              <a:rPr lang="en-US" dirty="0"/>
              <a:t>Prenatal Case Management</a:t>
            </a:r>
          </a:p>
          <a:p>
            <a:r>
              <a:rPr lang="en-US" dirty="0"/>
              <a:t>Health Education</a:t>
            </a:r>
          </a:p>
          <a:p>
            <a:r>
              <a:rPr lang="en-US" dirty="0"/>
              <a:t>HANDS Program</a:t>
            </a:r>
          </a:p>
          <a:p>
            <a:r>
              <a:rPr lang="en-US" dirty="0"/>
              <a:t>W-I-C (Women, Infants, and Children (Nutrition Program). </a:t>
            </a:r>
          </a:p>
          <a:p>
            <a:r>
              <a:rPr lang="en-US" dirty="0"/>
              <a:t>SNAP, Medicaid and KTAP Case Management Services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A2448CD-D274-05E3-F9B7-6CD234FFFD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3279749"/>
              </p:ext>
            </p:extLst>
          </p:nvPr>
        </p:nvGraphicFramePr>
        <p:xfrm>
          <a:off x="2032000" y="6437870"/>
          <a:ext cx="8128000" cy="98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692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2123-E72B-11B2-CA3D-54E963D2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  <a:br>
              <a:rPr lang="en-US" dirty="0"/>
            </a:br>
            <a:r>
              <a:rPr lang="en-US" dirty="0" err="1"/>
              <a:t>LouisvilleKy.gov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06B92-0E88-A0A6-DBC8-5A2A480A5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791730"/>
            <a:ext cx="6281873" cy="51651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Family Economic Success</a:t>
            </a:r>
          </a:p>
          <a:p>
            <a:r>
              <a:rPr lang="en-US" dirty="0"/>
              <a:t>Healthy Start (Outreach and resources for pregnant and parenting women)</a:t>
            </a:r>
          </a:p>
          <a:p>
            <a:r>
              <a:rPr lang="en-US" dirty="0"/>
              <a:t>Parenting classes, Computer Lab (Public Housing Residents Only)</a:t>
            </a:r>
          </a:p>
          <a:p>
            <a:r>
              <a:rPr lang="en-US" dirty="0"/>
              <a:t>Healthy Start Baby Store</a:t>
            </a:r>
          </a:p>
          <a:p>
            <a:r>
              <a:rPr lang="en-US" dirty="0"/>
              <a:t>Community Baby Store, Health Education</a:t>
            </a:r>
          </a:p>
          <a:p>
            <a:r>
              <a:rPr lang="en-US" dirty="0"/>
              <a:t>Mental health and Substance Abuse Assessments</a:t>
            </a:r>
          </a:p>
          <a:p>
            <a:r>
              <a:rPr lang="en-US" dirty="0"/>
              <a:t>Child Abuse Prevention and Intervention</a:t>
            </a:r>
          </a:p>
          <a:p>
            <a:r>
              <a:rPr lang="en-US" dirty="0"/>
              <a:t>Assessment with Information and Referral</a:t>
            </a:r>
          </a:p>
          <a:p>
            <a:r>
              <a:rPr lang="en-US" dirty="0"/>
              <a:t>Emergency Food Assistance-Dare to Care</a:t>
            </a:r>
          </a:p>
          <a:p>
            <a:r>
              <a:rPr lang="en-US" dirty="0"/>
              <a:t>Community Outreach</a:t>
            </a:r>
          </a:p>
          <a:p>
            <a:r>
              <a:rPr lang="en-US" dirty="0"/>
              <a:t>PACT in action (Teen dating Violence Prevention)</a:t>
            </a:r>
          </a:p>
          <a:p>
            <a:r>
              <a:rPr lang="en-US" dirty="0"/>
              <a:t>Prenatal Case Management</a:t>
            </a:r>
          </a:p>
          <a:p>
            <a:r>
              <a:rPr lang="en-US" dirty="0"/>
              <a:t>Louisville Metro Housing Authority</a:t>
            </a:r>
          </a:p>
          <a:p>
            <a:pPr marL="0" indent="0">
              <a:buNone/>
            </a:pPr>
            <a:r>
              <a:rPr lang="en-US" dirty="0"/>
              <a:t>   Self Sufficiency Program (Public Housing Residents Only)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8400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231</TotalTime>
  <Words>742</Words>
  <Application>Microsoft Macintosh PowerPoint</Application>
  <PresentationFormat>Widescreen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 Light</vt:lpstr>
      <vt:lpstr>Rockwell</vt:lpstr>
      <vt:lpstr>Wingdings</vt:lpstr>
      <vt:lpstr>Atlas</vt:lpstr>
      <vt:lpstr>Community Assessment Tool  908 West West  Broadway Louisville, KY  </vt:lpstr>
      <vt:lpstr>Community and Public Health Nursing   </vt:lpstr>
      <vt:lpstr>Home: A place of rest and rejuvenation?</vt:lpstr>
      <vt:lpstr>Community Boundaries</vt:lpstr>
      <vt:lpstr>Parks and Recreation</vt:lpstr>
      <vt:lpstr>Stores</vt:lpstr>
      <vt:lpstr>Transportation and Communication</vt:lpstr>
      <vt:lpstr>Services LouisvilleKy.gov</vt:lpstr>
      <vt:lpstr>Services LouisvilleKy.gov</vt:lpstr>
      <vt:lpstr>Other Venues of Hope MyKY.gov</vt:lpstr>
      <vt:lpstr>Protective Services</vt:lpstr>
      <vt:lpstr>Ethnicity and Religion</vt:lpstr>
      <vt:lpstr>People need help</vt:lpstr>
      <vt:lpstr> SWOT Analysis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Elise Stigum</dc:creator>
  <cp:lastModifiedBy>Elise Stigum</cp:lastModifiedBy>
  <cp:revision>23</cp:revision>
  <dcterms:created xsi:type="dcterms:W3CDTF">2025-06-01T19:37:59Z</dcterms:created>
  <dcterms:modified xsi:type="dcterms:W3CDTF">2025-06-01T23:29:01Z</dcterms:modified>
</cp:coreProperties>
</file>